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0" r:id="rId4"/>
    <p:sldId id="282" r:id="rId5"/>
    <p:sldId id="258" r:id="rId6"/>
    <p:sldId id="259" r:id="rId7"/>
    <p:sldId id="275" r:id="rId8"/>
    <p:sldId id="261" r:id="rId9"/>
    <p:sldId id="273" r:id="rId10"/>
    <p:sldId id="274" r:id="rId11"/>
    <p:sldId id="279" r:id="rId12"/>
    <p:sldId id="280" r:id="rId13"/>
    <p:sldId id="277" r:id="rId14"/>
    <p:sldId id="264"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622" autoAdjust="0"/>
  </p:normalViewPr>
  <p:slideViewPr>
    <p:cSldViewPr>
      <p:cViewPr varScale="1">
        <p:scale>
          <a:sx n="38" d="100"/>
          <a:sy n="38" d="100"/>
        </p:scale>
        <p:origin x="708" y="36"/>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301121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2438676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3969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381366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660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3723644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1916320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1406729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232193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4666E5-3CE5-4E51-8B96-B2878C7C4E4E}" type="datetimeFigureOut">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2281261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4666E5-3CE5-4E51-8B96-B2878C7C4E4E}" type="datetimeFigureOut">
              <a:rPr lang="en-US" smtClean="0"/>
              <a:pPr/>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322987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4666E5-3CE5-4E51-8B96-B2878C7C4E4E}" type="datetimeFigureOut">
              <a:rPr lang="en-US" smtClean="0"/>
              <a:pPr/>
              <a:t>9/17/2019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4249540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4666E5-3CE5-4E51-8B96-B2878C7C4E4E}" type="datetimeFigureOut">
              <a:rPr lang="en-US" smtClean="0"/>
              <a:pPr/>
              <a:t>9/17/2019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634116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666E5-3CE5-4E51-8B96-B2878C7C4E4E}" type="datetimeFigureOut">
              <a:rPr lang="en-US" smtClean="0"/>
              <a:pPr/>
              <a:t>9/17/2019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258042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64666E5-3CE5-4E51-8B96-B2878C7C4E4E}" type="datetimeFigureOut">
              <a:rPr lang="en-US" smtClean="0"/>
              <a:pPr/>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362942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4666E5-3CE5-4E51-8B96-B2878C7C4E4E}" type="datetimeFigureOut">
              <a:rPr lang="en-US" smtClean="0"/>
              <a:pPr/>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F5BC3-43DD-4A3A-8C7F-E7D25CBDDE06}" type="slidenum">
              <a:rPr lang="en-US" smtClean="0"/>
              <a:pPr/>
              <a:t>‹#›</a:t>
            </a:fld>
            <a:endParaRPr lang="en-US"/>
          </a:p>
        </p:txBody>
      </p:sp>
    </p:spTree>
    <p:extLst>
      <p:ext uri="{BB962C8B-B14F-4D97-AF65-F5344CB8AC3E}">
        <p14:creationId xmlns:p14="http://schemas.microsoft.com/office/powerpoint/2010/main" val="2032516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4666E5-3CE5-4E51-8B96-B2878C7C4E4E}" type="datetimeFigureOut">
              <a:rPr lang="en-US" smtClean="0"/>
              <a:pPr/>
              <a:t>9/17/2019</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64F5BC3-43DD-4A3A-8C7F-E7D25CBDDE06}" type="slidenum">
              <a:rPr lang="en-US" smtClean="0"/>
              <a:pPr/>
              <a:t>‹#›</a:t>
            </a:fld>
            <a:endParaRPr lang="en-US"/>
          </a:p>
        </p:txBody>
      </p:sp>
    </p:spTree>
    <p:extLst>
      <p:ext uri="{BB962C8B-B14F-4D97-AF65-F5344CB8AC3E}">
        <p14:creationId xmlns:p14="http://schemas.microsoft.com/office/powerpoint/2010/main" val="388340076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s://nam03.safelinks.protection.outlook.com/?url=https://www.pcsb.org/Page/12334&amp;data=02|01||eedb1643da624172624c08d5fe0bf8f5|84df9e7fe9f640afb435aaaaaaaaaaaa|1|0|636694250748232921&amp;sdata=MBwZIc6KZUZrkuewN1TJgJsfN9uY8ECq3071mtDNxig%3D&amp;reserved=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olunteers.gif"/>
          <p:cNvPicPr>
            <a:picLocks noChangeAspect="1"/>
          </p:cNvPicPr>
          <p:nvPr/>
        </p:nvPicPr>
        <p:blipFill>
          <a:blip r:embed="rId2" cstate="print"/>
          <a:stretch>
            <a:fillRect/>
          </a:stretch>
        </p:blipFill>
        <p:spPr>
          <a:xfrm>
            <a:off x="2667000" y="589554"/>
            <a:ext cx="3441596" cy="1752600"/>
          </a:xfrm>
          <a:prstGeom prst="rect">
            <a:avLst/>
          </a:prstGeom>
        </p:spPr>
      </p:pic>
      <p:sp>
        <p:nvSpPr>
          <p:cNvPr id="2" name="Title 1"/>
          <p:cNvSpPr>
            <a:spLocks noGrp="1"/>
          </p:cNvSpPr>
          <p:nvPr>
            <p:ph type="ctrTitle"/>
          </p:nvPr>
        </p:nvSpPr>
        <p:spPr>
          <a:xfrm>
            <a:off x="685800" y="2983836"/>
            <a:ext cx="6477000" cy="1622425"/>
          </a:xfrm>
        </p:spPr>
        <p:txBody>
          <a:bodyPr/>
          <a:lstStyle/>
          <a:p>
            <a:pPr algn="l"/>
            <a:r>
              <a:rPr lang="en-US" dirty="0">
                <a:solidFill>
                  <a:srgbClr val="0070C0"/>
                </a:solidFill>
                <a:latin typeface="Britannic Bold" pitchFamily="34" charset="0"/>
              </a:rPr>
              <a:t>Family &amp; Community Relations</a:t>
            </a:r>
          </a:p>
        </p:txBody>
      </p:sp>
      <p:sp>
        <p:nvSpPr>
          <p:cNvPr id="3" name="Subtitle 2"/>
          <p:cNvSpPr>
            <a:spLocks noGrp="1"/>
          </p:cNvSpPr>
          <p:nvPr>
            <p:ph type="subTitle" idx="1"/>
          </p:nvPr>
        </p:nvSpPr>
        <p:spPr>
          <a:xfrm>
            <a:off x="3810000" y="4267200"/>
            <a:ext cx="2514600" cy="2318887"/>
          </a:xfrm>
        </p:spPr>
        <p:txBody>
          <a:bodyPr>
            <a:normAutofit/>
          </a:bodyPr>
          <a:lstStyle/>
          <a:p>
            <a:r>
              <a:rPr lang="en-US" sz="2000" b="1" dirty="0">
                <a:solidFill>
                  <a:schemeClr val="accent2">
                    <a:lumMod val="75000"/>
                  </a:schemeClr>
                </a:solidFill>
              </a:rPr>
              <a:t>Volunteers</a:t>
            </a:r>
          </a:p>
          <a:p>
            <a:r>
              <a:rPr lang="en-US" sz="2000" b="1" dirty="0">
                <a:solidFill>
                  <a:schemeClr val="accent2">
                    <a:lumMod val="75000"/>
                  </a:schemeClr>
                </a:solidFill>
              </a:rPr>
              <a:t>Business Partners</a:t>
            </a:r>
          </a:p>
          <a:p>
            <a:r>
              <a:rPr lang="en-US" sz="2000" b="1" dirty="0">
                <a:solidFill>
                  <a:schemeClr val="accent2">
                    <a:lumMod val="75000"/>
                  </a:schemeClr>
                </a:solidFill>
              </a:rPr>
              <a:t>Family</a:t>
            </a:r>
          </a:p>
          <a:p>
            <a:r>
              <a:rPr lang="en-US" sz="2000" b="1" dirty="0">
                <a:solidFill>
                  <a:schemeClr val="accent2">
                    <a:lumMod val="75000"/>
                  </a:schemeClr>
                </a:solidFill>
              </a:rPr>
              <a:t>Community</a:t>
            </a:r>
          </a:p>
          <a:p>
            <a:r>
              <a:rPr lang="en-US" sz="2000" b="1" dirty="0">
                <a:solidFill>
                  <a:schemeClr val="accent2">
                    <a:lumMod val="75000"/>
                  </a:schemeClr>
                </a:solidFill>
              </a:rPr>
              <a:t>Adopt-a-Class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6172200"/>
          </a:xfrm>
        </p:spPr>
        <p:txBody>
          <a:bodyPr>
            <a:normAutofit fontScale="92500" lnSpcReduction="20000"/>
          </a:bodyPr>
          <a:lstStyle/>
          <a:p>
            <a:pPr marL="0" indent="0">
              <a:buNone/>
            </a:pPr>
            <a:r>
              <a:rPr lang="en-US" sz="1900" b="1" dirty="0"/>
              <a:t>STEP 4 Logging Mentor/Tutor Hours </a:t>
            </a:r>
            <a:endParaRPr lang="en-US" sz="1900" dirty="0"/>
          </a:p>
          <a:p>
            <a:r>
              <a:rPr lang="en-US" sz="1900" dirty="0"/>
              <a:t>This field is only for volunteers who are mentoring or tutoring. </a:t>
            </a:r>
          </a:p>
          <a:p>
            <a:endParaRPr lang="en-US" sz="1900" dirty="0"/>
          </a:p>
          <a:p>
            <a:endParaRPr lang="en-US" sz="1900" dirty="0"/>
          </a:p>
          <a:p>
            <a:endParaRPr lang="en-US" sz="1900" dirty="0"/>
          </a:p>
          <a:p>
            <a:pPr marL="0" indent="0">
              <a:buNone/>
            </a:pPr>
            <a:endParaRPr lang="en-US" sz="1900" dirty="0"/>
          </a:p>
          <a:p>
            <a:r>
              <a:rPr lang="en-US" sz="1900" b="1" dirty="0"/>
              <a:t>Date: </a:t>
            </a:r>
            <a:r>
              <a:rPr lang="en-US" sz="1900" dirty="0"/>
              <a:t>Date of volunteer activity</a:t>
            </a:r>
          </a:p>
          <a:p>
            <a:r>
              <a:rPr lang="en-US" sz="1900" b="1" dirty="0"/>
              <a:t>Hours: </a:t>
            </a:r>
            <a:r>
              <a:rPr lang="en-US" sz="1900" dirty="0"/>
              <a:t>Amount of time spent. </a:t>
            </a:r>
          </a:p>
          <a:p>
            <a:r>
              <a:rPr lang="en-US" sz="1900" b="1" dirty="0"/>
              <a:t>Description: </a:t>
            </a:r>
            <a:r>
              <a:rPr lang="en-US" sz="1900" dirty="0"/>
              <a:t>Lists mentor or tutor program. (Scroll down for all options). </a:t>
            </a:r>
          </a:p>
          <a:p>
            <a:r>
              <a:rPr lang="en-US" sz="1900" b="1" dirty="0"/>
              <a:t>Today we…: </a:t>
            </a:r>
            <a:r>
              <a:rPr lang="en-US" sz="1900" i="1" dirty="0"/>
              <a:t>Required if a Mentor description is chosen. </a:t>
            </a:r>
          </a:p>
          <a:p>
            <a:r>
              <a:rPr lang="en-US" sz="1900" b="1" dirty="0"/>
              <a:t>Topic: </a:t>
            </a:r>
            <a:r>
              <a:rPr lang="en-US" sz="1900" i="1" dirty="0"/>
              <a:t>Required. </a:t>
            </a:r>
            <a:r>
              <a:rPr lang="en-US" sz="1900" dirty="0"/>
              <a:t>Select the topic covered. </a:t>
            </a:r>
          </a:p>
          <a:p>
            <a:r>
              <a:rPr lang="en-US" sz="1900" b="1" dirty="0"/>
              <a:t>It was positive: </a:t>
            </a:r>
            <a:r>
              <a:rPr lang="en-US" sz="1900" i="1" dirty="0"/>
              <a:t>Required. </a:t>
            </a:r>
            <a:r>
              <a:rPr lang="en-US" sz="1900" dirty="0"/>
              <a:t>Documents whether the activity was positive or not. </a:t>
            </a:r>
          </a:p>
          <a:p>
            <a:r>
              <a:rPr lang="en-US" sz="1900" b="1" dirty="0"/>
              <a:t>Comments: </a:t>
            </a:r>
            <a:r>
              <a:rPr lang="en-US" sz="1900" dirty="0"/>
              <a:t>Allows for any comment. </a:t>
            </a:r>
          </a:p>
          <a:p>
            <a:r>
              <a:rPr lang="en-US" sz="1900" b="1" i="1" dirty="0"/>
              <a:t>Important to Save Hours - </a:t>
            </a:r>
            <a:r>
              <a:rPr lang="en-US" sz="1900" dirty="0"/>
              <a:t>Once you have all the hours’ information filled out, press </a:t>
            </a:r>
            <a:r>
              <a:rPr lang="en-US" sz="1900" b="1" dirty="0"/>
              <a:t>Return (enter) </a:t>
            </a:r>
            <a:r>
              <a:rPr lang="en-US" sz="1900" dirty="0"/>
              <a:t>to save that row. The line will move down in the table, clearing out the top row for a new entry. Then Press SAVE, red box in top right corner. </a:t>
            </a:r>
          </a:p>
        </p:txBody>
      </p:sp>
      <p:pic>
        <p:nvPicPr>
          <p:cNvPr id="2" name="Picture 1"/>
          <p:cNvPicPr>
            <a:picLocks noChangeAspect="1"/>
          </p:cNvPicPr>
          <p:nvPr/>
        </p:nvPicPr>
        <p:blipFill>
          <a:blip r:embed="rId2"/>
          <a:stretch>
            <a:fillRect/>
          </a:stretch>
        </p:blipFill>
        <p:spPr>
          <a:xfrm>
            <a:off x="190500" y="1143000"/>
            <a:ext cx="8763000" cy="1274618"/>
          </a:xfrm>
          <a:prstGeom prst="rect">
            <a:avLst/>
          </a:prstGeom>
        </p:spPr>
      </p:pic>
    </p:spTree>
    <p:extLst>
      <p:ext uri="{BB962C8B-B14F-4D97-AF65-F5344CB8AC3E}">
        <p14:creationId xmlns:p14="http://schemas.microsoft.com/office/powerpoint/2010/main" val="3748907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467600" cy="5943600"/>
          </a:xfrm>
        </p:spPr>
        <p:txBody>
          <a:bodyPr>
            <a:normAutofit/>
          </a:bodyPr>
          <a:lstStyle/>
          <a:p>
            <a:pPr marL="0" indent="0">
              <a:buNone/>
            </a:pPr>
            <a:r>
              <a:rPr lang="en-US" b="1" dirty="0"/>
              <a:t>STEP 5 Support Services </a:t>
            </a:r>
            <a:endParaRPr lang="en-US" dirty="0"/>
          </a:p>
          <a:p>
            <a:r>
              <a:rPr lang="en-US" dirty="0"/>
              <a:t>To submit support services hours, input your hours in the logging field (as shown below) </a:t>
            </a:r>
          </a:p>
          <a:p>
            <a:endParaRPr lang="en-US" dirty="0"/>
          </a:p>
          <a:p>
            <a:endParaRPr lang="en-US" dirty="0"/>
          </a:p>
          <a:p>
            <a:pPr marL="0" indent="0">
              <a:buNone/>
            </a:pPr>
            <a:endParaRPr lang="en-US" dirty="0"/>
          </a:p>
          <a:p>
            <a:r>
              <a:rPr lang="en-US" b="1" dirty="0"/>
              <a:t>Date</a:t>
            </a:r>
            <a:r>
              <a:rPr lang="en-US" dirty="0"/>
              <a:t>: Date of volunteer activity. </a:t>
            </a:r>
          </a:p>
          <a:p>
            <a:r>
              <a:rPr lang="en-US" b="1" dirty="0"/>
              <a:t>Hours: </a:t>
            </a:r>
            <a:r>
              <a:rPr lang="en-US" dirty="0"/>
              <a:t>Amount of time spent volunteering. </a:t>
            </a:r>
          </a:p>
          <a:p>
            <a:r>
              <a:rPr lang="en-US" b="1" dirty="0"/>
              <a:t>Description: </a:t>
            </a:r>
            <a:r>
              <a:rPr lang="en-US" dirty="0"/>
              <a:t>Description of activity completed (scroll for all options). </a:t>
            </a:r>
          </a:p>
          <a:p>
            <a:r>
              <a:rPr lang="en-US" b="1" dirty="0"/>
              <a:t>School: </a:t>
            </a:r>
            <a:r>
              <a:rPr lang="en-US" dirty="0"/>
              <a:t>Select the school. </a:t>
            </a:r>
          </a:p>
          <a:p>
            <a:r>
              <a:rPr lang="en-US" b="1" dirty="0"/>
              <a:t>Comments: </a:t>
            </a:r>
            <a:r>
              <a:rPr lang="en-US" dirty="0"/>
              <a:t>Allows for any comment. </a:t>
            </a:r>
          </a:p>
          <a:p>
            <a:r>
              <a:rPr lang="en-US" b="1" i="1" dirty="0"/>
              <a:t>Important to Save Hours - </a:t>
            </a:r>
            <a:r>
              <a:rPr lang="en-US" dirty="0"/>
              <a:t>Press </a:t>
            </a:r>
            <a:r>
              <a:rPr lang="en-US" b="1" dirty="0"/>
              <a:t>Return (enter) </a:t>
            </a:r>
            <a:r>
              <a:rPr lang="en-US" dirty="0"/>
              <a:t>to save that row. The line will move down in the table, clearing out the top row for a new entry. Then Press </a:t>
            </a:r>
            <a:r>
              <a:rPr lang="en-US" b="1" dirty="0"/>
              <a:t>SAVE</a:t>
            </a:r>
            <a:r>
              <a:rPr lang="en-US" dirty="0"/>
              <a:t>, red box in top right corner. </a:t>
            </a:r>
          </a:p>
          <a:p>
            <a:endParaRPr lang="en-US" dirty="0"/>
          </a:p>
        </p:txBody>
      </p:sp>
      <p:pic>
        <p:nvPicPr>
          <p:cNvPr id="4" name="Picture 3"/>
          <p:cNvPicPr>
            <a:picLocks noChangeAspect="1"/>
          </p:cNvPicPr>
          <p:nvPr/>
        </p:nvPicPr>
        <p:blipFill>
          <a:blip r:embed="rId2"/>
          <a:stretch>
            <a:fillRect/>
          </a:stretch>
        </p:blipFill>
        <p:spPr>
          <a:xfrm>
            <a:off x="186256" y="1676400"/>
            <a:ext cx="8771488" cy="990600"/>
          </a:xfrm>
          <a:prstGeom prst="rect">
            <a:avLst/>
          </a:prstGeom>
        </p:spPr>
      </p:pic>
    </p:spTree>
    <p:extLst>
      <p:ext uri="{BB962C8B-B14F-4D97-AF65-F5344CB8AC3E}">
        <p14:creationId xmlns:p14="http://schemas.microsoft.com/office/powerpoint/2010/main" val="1364967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083"/>
            <a:ext cx="4419600" cy="944562"/>
          </a:xfrm>
        </p:spPr>
        <p:txBody>
          <a:bodyPr>
            <a:normAutofit fontScale="90000"/>
          </a:bodyPr>
          <a:lstStyle/>
          <a:p>
            <a:r>
              <a:rPr lang="en-US" sz="2800" dirty="0">
                <a:solidFill>
                  <a:srgbClr val="0070C0"/>
                </a:solidFill>
              </a:rPr>
              <a:t>To Update Your Profile Information:</a:t>
            </a:r>
          </a:p>
        </p:txBody>
      </p:sp>
      <p:sp>
        <p:nvSpPr>
          <p:cNvPr id="3" name="Content Placeholder 2"/>
          <p:cNvSpPr>
            <a:spLocks noGrp="1"/>
          </p:cNvSpPr>
          <p:nvPr>
            <p:ph idx="1"/>
          </p:nvPr>
        </p:nvSpPr>
        <p:spPr>
          <a:xfrm>
            <a:off x="457200" y="973998"/>
            <a:ext cx="7849268" cy="5638800"/>
          </a:xfrm>
        </p:spPr>
        <p:txBody>
          <a:bodyPr>
            <a:noAutofit/>
          </a:bodyPr>
          <a:lstStyle/>
          <a:p>
            <a:pPr marL="0" indent="0">
              <a:buNone/>
            </a:pPr>
            <a:r>
              <a:rPr lang="en-US" b="1" dirty="0"/>
              <a:t>After Logging In to the Volunteer System:</a:t>
            </a:r>
          </a:p>
          <a:p>
            <a:pPr marL="0" indent="0">
              <a:buNone/>
            </a:pPr>
            <a:r>
              <a:rPr lang="en-US" b="1" dirty="0"/>
              <a:t>1.  Click </a:t>
            </a:r>
            <a:r>
              <a:rPr lang="en-US" dirty="0"/>
              <a:t>on My Information </a:t>
            </a:r>
          </a:p>
          <a:p>
            <a:pPr marL="0" indent="0">
              <a:buNone/>
            </a:pPr>
            <a:r>
              <a:rPr lang="en-US" b="1" dirty="0"/>
              <a:t>2.  Click </a:t>
            </a:r>
            <a:r>
              <a:rPr lang="en-US" dirty="0"/>
              <a:t>on My Profile </a:t>
            </a:r>
          </a:p>
          <a:p>
            <a:pPr marL="0" indent="0">
              <a:buNone/>
            </a:pPr>
            <a:r>
              <a:rPr lang="en-US" dirty="0"/>
              <a:t>My profile will open a new page. </a:t>
            </a:r>
          </a:p>
          <a:p>
            <a:pPr marL="0" indent="0">
              <a:buNone/>
            </a:pPr>
            <a:r>
              <a:rPr lang="en-US" b="1" dirty="0"/>
              <a:t>3.  Click on “Personal” tab on the left- </a:t>
            </a:r>
            <a:r>
              <a:rPr lang="en-US" dirty="0"/>
              <a:t>allows you to view and change/add some of your personal information, volunteer activities and enter hours within the volunteer system. You can edit fields (some are restricted) and change information such as: contact information, address change, volunteer activity, dates available etc. </a:t>
            </a:r>
          </a:p>
          <a:p>
            <a:pPr marL="514350" indent="-514350">
              <a:buFont typeface="+mj-lt"/>
              <a:buAutoNum type="alphaLcPeriod"/>
            </a:pPr>
            <a:r>
              <a:rPr lang="en-US" dirty="0"/>
              <a:t>To edit/change a field on your profile, simply click within the field and make the desired change. The field that you made edits to will highlight blue (as shown)</a:t>
            </a:r>
          </a:p>
          <a:p>
            <a:pPr marL="514350" indent="-514350">
              <a:buFont typeface="+mj-lt"/>
              <a:buAutoNum type="alphaLcPeriod"/>
            </a:pPr>
            <a:endParaRPr lang="en-US" dirty="0"/>
          </a:p>
          <a:p>
            <a:pPr marL="514350" indent="-514350">
              <a:buFont typeface="+mj-lt"/>
              <a:buAutoNum type="alphaLcPeriod"/>
            </a:pPr>
            <a:r>
              <a:rPr lang="en-US" dirty="0"/>
              <a:t>Once you have made a change, click out of the field (press Tab) and you will notice the Save button turns red. Press </a:t>
            </a:r>
            <a:r>
              <a:rPr lang="en-US" b="1" dirty="0"/>
              <a:t>Save, </a:t>
            </a:r>
            <a:r>
              <a:rPr lang="en-US" dirty="0"/>
              <a:t>red box in top right corner to ensure all of your changes are saved before moving to another page. </a:t>
            </a:r>
          </a:p>
          <a:p>
            <a:pPr marL="0" indent="0">
              <a:buNone/>
            </a:pPr>
            <a:endParaRPr lang="en-US" dirty="0"/>
          </a:p>
        </p:txBody>
      </p:sp>
      <p:pic>
        <p:nvPicPr>
          <p:cNvPr id="4" name="Picture 3"/>
          <p:cNvPicPr>
            <a:picLocks noChangeAspect="1"/>
          </p:cNvPicPr>
          <p:nvPr/>
        </p:nvPicPr>
        <p:blipFill>
          <a:blip r:embed="rId2"/>
          <a:stretch>
            <a:fillRect/>
          </a:stretch>
        </p:blipFill>
        <p:spPr>
          <a:xfrm>
            <a:off x="5181600" y="1295400"/>
            <a:ext cx="2749204" cy="1185035"/>
          </a:xfrm>
          <a:prstGeom prst="rect">
            <a:avLst/>
          </a:prstGeom>
        </p:spPr>
      </p:pic>
      <p:pic>
        <p:nvPicPr>
          <p:cNvPr id="5" name="Picture 4"/>
          <p:cNvPicPr>
            <a:picLocks noChangeAspect="1"/>
          </p:cNvPicPr>
          <p:nvPr/>
        </p:nvPicPr>
        <p:blipFill>
          <a:blip r:embed="rId3"/>
          <a:stretch>
            <a:fillRect/>
          </a:stretch>
        </p:blipFill>
        <p:spPr>
          <a:xfrm>
            <a:off x="3657600" y="4825914"/>
            <a:ext cx="2438400" cy="619949"/>
          </a:xfrm>
          <a:prstGeom prst="rect">
            <a:avLst/>
          </a:prstGeom>
        </p:spPr>
      </p:pic>
      <p:pic>
        <p:nvPicPr>
          <p:cNvPr id="6" name="Picture 5"/>
          <p:cNvPicPr>
            <a:picLocks noChangeAspect="1"/>
          </p:cNvPicPr>
          <p:nvPr/>
        </p:nvPicPr>
        <p:blipFill>
          <a:blip r:embed="rId4"/>
          <a:stretch>
            <a:fillRect/>
          </a:stretch>
        </p:blipFill>
        <p:spPr>
          <a:xfrm>
            <a:off x="6096000" y="4800599"/>
            <a:ext cx="2438400" cy="670578"/>
          </a:xfrm>
          <a:prstGeom prst="rect">
            <a:avLst/>
          </a:prstGeom>
        </p:spPr>
      </p:pic>
    </p:spTree>
    <p:extLst>
      <p:ext uri="{BB962C8B-B14F-4D97-AF65-F5344CB8AC3E}">
        <p14:creationId xmlns:p14="http://schemas.microsoft.com/office/powerpoint/2010/main" val="553601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6705600" cy="1600200"/>
          </a:xfrm>
        </p:spPr>
        <p:txBody>
          <a:bodyPr>
            <a:normAutofit fontScale="90000"/>
          </a:bodyPr>
          <a:lstStyle/>
          <a:p>
            <a:pPr algn="ctr"/>
            <a:r>
              <a:rPr lang="en-US" dirty="0">
                <a:solidFill>
                  <a:srgbClr val="0070C0"/>
                </a:solidFill>
              </a:rPr>
              <a:t>Community &amp; Business Partnerships</a:t>
            </a:r>
            <a:br>
              <a:rPr lang="en-US" dirty="0">
                <a:solidFill>
                  <a:srgbClr val="0070C0"/>
                </a:solidFill>
              </a:rPr>
            </a:br>
            <a:r>
              <a:rPr lang="en-US" dirty="0">
                <a:solidFill>
                  <a:srgbClr val="0070C0"/>
                </a:solidFill>
              </a:rPr>
              <a:t>How can </a:t>
            </a:r>
            <a:r>
              <a:rPr lang="en-US" u="sng" dirty="0">
                <a:solidFill>
                  <a:srgbClr val="0070C0"/>
                </a:solidFill>
              </a:rPr>
              <a:t>you</a:t>
            </a:r>
            <a:r>
              <a:rPr lang="en-US" dirty="0">
                <a:solidFill>
                  <a:srgbClr val="0070C0"/>
                </a:solidFill>
              </a:rPr>
              <a:t> support our school? 3M’s</a:t>
            </a:r>
          </a:p>
        </p:txBody>
      </p:sp>
      <p:sp>
        <p:nvSpPr>
          <p:cNvPr id="3" name="Content Placeholder 2"/>
          <p:cNvSpPr>
            <a:spLocks noGrp="1"/>
          </p:cNvSpPr>
          <p:nvPr>
            <p:ph idx="1"/>
          </p:nvPr>
        </p:nvSpPr>
        <p:spPr>
          <a:xfrm>
            <a:off x="457200" y="2209800"/>
            <a:ext cx="7162800" cy="3916363"/>
          </a:xfrm>
        </p:spPr>
        <p:txBody>
          <a:bodyPr>
            <a:normAutofit/>
          </a:bodyPr>
          <a:lstStyle/>
          <a:p>
            <a:r>
              <a:rPr lang="en-US" sz="2400" u="sng" dirty="0"/>
              <a:t>M</a:t>
            </a:r>
            <a:r>
              <a:rPr lang="en-US" sz="2400" dirty="0"/>
              <a:t>oney (Adopt-A-Class, Event Sponsors, Department Sponsors)</a:t>
            </a:r>
          </a:p>
          <a:p>
            <a:r>
              <a:rPr lang="en-US" sz="2400" u="sng" dirty="0"/>
              <a:t>M</a:t>
            </a:r>
            <a:r>
              <a:rPr lang="en-US" sz="2400" dirty="0"/>
              <a:t>anpower (guest speakers, volunteers, lunch pals*)</a:t>
            </a:r>
          </a:p>
          <a:p>
            <a:r>
              <a:rPr lang="en-US" sz="2400" u="sng" dirty="0"/>
              <a:t>M</a:t>
            </a:r>
            <a:r>
              <a:rPr lang="en-US" sz="2400" dirty="0"/>
              <a:t>aterials (copying services, donations of supplies, donation of gifts/giveaways to be used for fundraising &amp;/or appreciation events)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25" y="228600"/>
            <a:ext cx="4572000" cy="563562"/>
          </a:xfrm>
        </p:spPr>
        <p:txBody>
          <a:bodyPr>
            <a:normAutofit fontScale="90000"/>
          </a:bodyPr>
          <a:lstStyle/>
          <a:p>
            <a:r>
              <a:rPr lang="en-US" dirty="0">
                <a:solidFill>
                  <a:srgbClr val="0070C0"/>
                </a:solidFill>
                <a:latin typeface="Britannic Bold" pitchFamily="34" charset="0"/>
              </a:rPr>
              <a:t>Volunteer Opportunities</a:t>
            </a:r>
          </a:p>
        </p:txBody>
      </p:sp>
      <p:sp>
        <p:nvSpPr>
          <p:cNvPr id="4" name="Content Placeholder 3"/>
          <p:cNvSpPr>
            <a:spLocks noGrp="1"/>
          </p:cNvSpPr>
          <p:nvPr>
            <p:ph idx="1"/>
          </p:nvPr>
        </p:nvSpPr>
        <p:spPr>
          <a:xfrm>
            <a:off x="304800" y="792162"/>
            <a:ext cx="7086600" cy="5837238"/>
          </a:xfrm>
        </p:spPr>
        <p:txBody>
          <a:bodyPr>
            <a:noAutofit/>
          </a:bodyPr>
          <a:lstStyle/>
          <a:p>
            <a:r>
              <a:rPr lang="en-US" b="1" dirty="0"/>
              <a:t>In Classrooms- </a:t>
            </a:r>
            <a:r>
              <a:rPr lang="en-US" dirty="0"/>
              <a:t>Room Representatives , Reading Groups, Field Trips, classroom assistance</a:t>
            </a:r>
          </a:p>
          <a:p>
            <a:pPr fontAlgn="base"/>
            <a:r>
              <a:rPr lang="en-US" b="1" dirty="0"/>
              <a:t>Lunch Pals* </a:t>
            </a:r>
            <a:r>
              <a:rPr lang="en-US" dirty="0"/>
              <a:t>– Mentors meet with students one on one during their lunch for 30 minutes once per week.  They serve as role models, listening friends, and caring companions.  Mentors provide encouragement and support to assist students in building their self-esteem and learning to make their own decisions.  To be a mentor there is a mandatory class that has to be taken from the School Board. </a:t>
            </a:r>
            <a:endParaRPr lang="en-US" b="1" dirty="0"/>
          </a:p>
          <a:p>
            <a:pPr fontAlgn="base"/>
            <a:r>
              <a:rPr lang="en-US" b="1" dirty="0"/>
              <a:t>Tutor</a:t>
            </a:r>
            <a:r>
              <a:rPr lang="en-US" dirty="0"/>
              <a:t> – Assist students on an individual basis or in small groups to reinforce basic skills in various academic subjects.</a:t>
            </a:r>
          </a:p>
          <a:p>
            <a:pPr fontAlgn="base"/>
            <a:r>
              <a:rPr lang="en-US" dirty="0"/>
              <a:t>Media Center – Day to day duties, Book Fair </a:t>
            </a:r>
          </a:p>
          <a:p>
            <a:pPr fontAlgn="base"/>
            <a:r>
              <a:rPr lang="en-US" dirty="0"/>
              <a:t>Great American Teach In – 11/13/19</a:t>
            </a:r>
          </a:p>
          <a:p>
            <a:pPr fontAlgn="base"/>
            <a:r>
              <a:rPr lang="en-US" dirty="0"/>
              <a:t>Picture Days</a:t>
            </a:r>
          </a:p>
          <a:p>
            <a:pPr fontAlgn="base"/>
            <a:r>
              <a:rPr lang="en-US" dirty="0"/>
              <a:t>Field Days</a:t>
            </a:r>
          </a:p>
          <a:p>
            <a:pPr fontAlgn="base"/>
            <a:r>
              <a:rPr lang="en-US" dirty="0"/>
              <a:t>Office/Clerical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605849">
            <a:off x="363551" y="1126876"/>
            <a:ext cx="7041839" cy="1425377"/>
          </a:xfrm>
        </p:spPr>
        <p:txBody>
          <a:bodyPr>
            <a:noAutofit/>
          </a:bodyPr>
          <a:lstStyle/>
          <a:p>
            <a:pPr algn="ctr"/>
            <a:r>
              <a:rPr lang="en-US" sz="4400" dirty="0">
                <a:solidFill>
                  <a:srgbClr val="0070C0"/>
                </a:solidFill>
                <a:latin typeface="Britannic Bold" pitchFamily="34" charset="0"/>
              </a:rPr>
              <a:t>The Great American </a:t>
            </a:r>
            <a:br>
              <a:rPr lang="en-US" sz="4400" dirty="0">
                <a:solidFill>
                  <a:srgbClr val="0070C0"/>
                </a:solidFill>
                <a:latin typeface="Britannic Bold" pitchFamily="34" charset="0"/>
              </a:rPr>
            </a:br>
            <a:r>
              <a:rPr lang="en-US" sz="4400" dirty="0">
                <a:solidFill>
                  <a:srgbClr val="0070C0"/>
                </a:solidFill>
                <a:latin typeface="Britannic Bold" pitchFamily="34" charset="0"/>
              </a:rPr>
              <a:t>Teach-In</a:t>
            </a:r>
          </a:p>
        </p:txBody>
      </p:sp>
      <p:sp>
        <p:nvSpPr>
          <p:cNvPr id="3" name="Content Placeholder 2"/>
          <p:cNvSpPr>
            <a:spLocks noGrp="1"/>
          </p:cNvSpPr>
          <p:nvPr>
            <p:ph idx="1"/>
          </p:nvPr>
        </p:nvSpPr>
        <p:spPr>
          <a:xfrm>
            <a:off x="457200" y="2667000"/>
            <a:ext cx="7162800" cy="3992563"/>
          </a:xfrm>
        </p:spPr>
        <p:txBody>
          <a:bodyPr>
            <a:normAutofit/>
          </a:bodyPr>
          <a:lstStyle/>
          <a:p>
            <a:pPr algn="ctr">
              <a:buNone/>
            </a:pPr>
            <a:r>
              <a:rPr lang="en-US" sz="4000" dirty="0">
                <a:solidFill>
                  <a:schemeClr val="accent5"/>
                </a:solidFill>
                <a:latin typeface="Britannic Bold" pitchFamily="34" charset="0"/>
              </a:rPr>
              <a:t>Wednesday, November 13</a:t>
            </a:r>
            <a:r>
              <a:rPr lang="en-US" sz="4000" baseline="30000" dirty="0">
                <a:solidFill>
                  <a:schemeClr val="accent5"/>
                </a:solidFill>
                <a:latin typeface="Britannic Bold" pitchFamily="34" charset="0"/>
              </a:rPr>
              <a:t>th</a:t>
            </a:r>
            <a:r>
              <a:rPr lang="en-US" sz="4000" dirty="0">
                <a:solidFill>
                  <a:schemeClr val="accent5"/>
                </a:solidFill>
                <a:latin typeface="Britannic Bold" pitchFamily="34" charset="0"/>
              </a:rPr>
              <a:t> </a:t>
            </a:r>
          </a:p>
          <a:p>
            <a:pPr marL="0" indent="0" algn="just">
              <a:buNone/>
            </a:pPr>
            <a:r>
              <a:rPr lang="en-US" sz="2000" dirty="0"/>
              <a:t>This is a special day for you to spend with us whether you have 30 minutes or the whole day to share things such as jobs, hobbies, sports, crafts, telling a story about an exciting trip or even reading an interesting book with our students.  If you or someone you know would like to be a presenter, please contact me as soon as possible.  We will also need volunteers to help take photos, maintain refreshments, sign-in for our guests and to offer assistance in locating classrooms, etc.</a:t>
            </a:r>
          </a:p>
        </p:txBody>
      </p:sp>
      <p:pic>
        <p:nvPicPr>
          <p:cNvPr id="1026" name="Picture 2" descr="C:\Documents and Settings\shipleyk\Local Settings\Temporary Internet Files\Content.IE5\VW4CL1LE\MC900444636[1].jpg"/>
          <p:cNvPicPr>
            <a:picLocks noChangeAspect="1" noChangeArrowheads="1"/>
          </p:cNvPicPr>
          <p:nvPr/>
        </p:nvPicPr>
        <p:blipFill>
          <a:blip r:embed="rId2" cstate="print"/>
          <a:srcRect/>
          <a:stretch>
            <a:fillRect/>
          </a:stretch>
        </p:blipFill>
        <p:spPr bwMode="auto">
          <a:xfrm rot="20548439">
            <a:off x="535689" y="369720"/>
            <a:ext cx="1839360" cy="142039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066800"/>
            <a:ext cx="6347713" cy="863600"/>
          </a:xfrm>
        </p:spPr>
        <p:txBody>
          <a:bodyPr/>
          <a:lstStyle/>
          <a:p>
            <a:r>
              <a:rPr lang="en-US" dirty="0">
                <a:solidFill>
                  <a:srgbClr val="0070C0"/>
                </a:solidFill>
                <a:latin typeface="Britannic Bold" pitchFamily="34" charset="0"/>
              </a:rPr>
              <a:t>Why Volunteer?</a:t>
            </a:r>
          </a:p>
        </p:txBody>
      </p:sp>
      <p:sp>
        <p:nvSpPr>
          <p:cNvPr id="3" name="Content Placeholder 2"/>
          <p:cNvSpPr>
            <a:spLocks noGrp="1"/>
          </p:cNvSpPr>
          <p:nvPr>
            <p:ph idx="1"/>
          </p:nvPr>
        </p:nvSpPr>
        <p:spPr>
          <a:xfrm>
            <a:off x="430655" y="1931536"/>
            <a:ext cx="6705600" cy="3478663"/>
          </a:xfrm>
        </p:spPr>
        <p:txBody>
          <a:bodyPr>
            <a:normAutofit fontScale="92500"/>
          </a:bodyPr>
          <a:lstStyle/>
          <a:p>
            <a:pPr algn="just"/>
            <a:r>
              <a:rPr lang="en-US" sz="2400" dirty="0"/>
              <a:t>Research has shown that student success is directly linked to parental involvement, both at home and school.  Grades rise, self esteem grows, and schools improve.  If you show how important school is by getting involved, then your student will also feel it is important.</a:t>
            </a:r>
          </a:p>
          <a:p>
            <a:pPr algn="just" fontAlgn="base"/>
            <a:r>
              <a:rPr lang="en-US" sz="2400" dirty="0"/>
              <a:t>Last year our school had </a:t>
            </a:r>
            <a:r>
              <a:rPr lang="en-US" sz="2400"/>
              <a:t>over </a:t>
            </a:r>
            <a:r>
              <a:rPr lang="en-US" sz="2400" b="1"/>
              <a:t>4,000</a:t>
            </a:r>
            <a:r>
              <a:rPr lang="en-US" sz="2400"/>
              <a:t> </a:t>
            </a:r>
            <a:r>
              <a:rPr lang="en-US" sz="2400" dirty="0"/>
              <a:t>volunteer hours… Thank you for your support!</a:t>
            </a:r>
          </a:p>
          <a:p>
            <a:pPr algn="just" fontAlgn="base"/>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343" y="1118236"/>
            <a:ext cx="6347713" cy="1167764"/>
          </a:xfrm>
        </p:spPr>
        <p:txBody>
          <a:bodyPr>
            <a:normAutofit/>
          </a:bodyPr>
          <a:lstStyle/>
          <a:p>
            <a:r>
              <a:rPr lang="en-US" sz="2800" dirty="0">
                <a:solidFill>
                  <a:srgbClr val="0070C0"/>
                </a:solidFill>
                <a:latin typeface="Britannic Bold" pitchFamily="34" charset="0"/>
              </a:rPr>
              <a:t>How to Reach Me, Holly Wintermeier</a:t>
            </a:r>
          </a:p>
        </p:txBody>
      </p:sp>
      <p:sp>
        <p:nvSpPr>
          <p:cNvPr id="3" name="Content Placeholder 2"/>
          <p:cNvSpPr>
            <a:spLocks noGrp="1"/>
          </p:cNvSpPr>
          <p:nvPr>
            <p:ph idx="1"/>
          </p:nvPr>
        </p:nvSpPr>
        <p:spPr>
          <a:xfrm>
            <a:off x="457200" y="1961107"/>
            <a:ext cx="6858000" cy="3505200"/>
          </a:xfrm>
        </p:spPr>
        <p:txBody>
          <a:bodyPr/>
          <a:lstStyle/>
          <a:p>
            <a:r>
              <a:rPr lang="en-US" sz="2400" dirty="0"/>
              <a:t>My hours are 7:30 AM to 3 PM Monday through Friday </a:t>
            </a:r>
          </a:p>
          <a:p>
            <a:r>
              <a:rPr lang="en-US" sz="2400" b="1" u="sng" dirty="0"/>
              <a:t>Best</a:t>
            </a:r>
            <a:r>
              <a:rPr lang="en-US" sz="2400" dirty="0"/>
              <a:t> way to reach me is via Email </a:t>
            </a:r>
          </a:p>
          <a:p>
            <a:r>
              <a:rPr lang="en-US" sz="2400" dirty="0"/>
              <a:t>wintermeierh@pcsb.org</a:t>
            </a:r>
          </a:p>
          <a:p>
            <a:r>
              <a:rPr lang="en-US" sz="2400" dirty="0"/>
              <a:t>Phone: 727-738-6483</a:t>
            </a:r>
          </a:p>
          <a:p>
            <a:pPr marL="0" indent="0">
              <a:buNone/>
            </a:pPr>
            <a:r>
              <a:rPr lang="en-US" sz="2400" dirty="0"/>
              <a:t>	Extension 2000</a:t>
            </a:r>
          </a:p>
          <a:p>
            <a:pPr marL="0" indent="0">
              <a:buNone/>
            </a:pPr>
            <a:endParaRPr lang="en-US" dirty="0"/>
          </a:p>
        </p:txBody>
      </p:sp>
      <p:pic>
        <p:nvPicPr>
          <p:cNvPr id="1026" name="Picture 2" descr="C:\Documents and Settings\shipleyk\Local Settings\Temporary Internet Files\Content.IE5\VW4CL1LE\MM900395737[1].gif"/>
          <p:cNvPicPr>
            <a:picLocks noChangeAspect="1" noChangeArrowheads="1" noCrop="1"/>
          </p:cNvPicPr>
          <p:nvPr/>
        </p:nvPicPr>
        <p:blipFill>
          <a:blip r:embed="rId2" cstate="print"/>
          <a:srcRect/>
          <a:stretch>
            <a:fillRect/>
          </a:stretch>
        </p:blipFill>
        <p:spPr bwMode="auto">
          <a:xfrm rot="785847">
            <a:off x="5264080" y="3787079"/>
            <a:ext cx="2080683" cy="231187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3505200" cy="627796"/>
          </a:xfrm>
        </p:spPr>
        <p:txBody>
          <a:bodyPr>
            <a:normAutofit fontScale="90000"/>
          </a:bodyPr>
          <a:lstStyle/>
          <a:p>
            <a:r>
              <a:rPr lang="en-US" dirty="0">
                <a:solidFill>
                  <a:srgbClr val="0070C0"/>
                </a:solidFill>
              </a:rPr>
              <a:t>Stay Connected!</a:t>
            </a:r>
          </a:p>
        </p:txBody>
      </p:sp>
      <p:sp>
        <p:nvSpPr>
          <p:cNvPr id="3" name="Content Placeholder 2"/>
          <p:cNvSpPr>
            <a:spLocks noGrp="1"/>
          </p:cNvSpPr>
          <p:nvPr>
            <p:ph idx="1"/>
          </p:nvPr>
        </p:nvSpPr>
        <p:spPr>
          <a:xfrm>
            <a:off x="457200" y="780196"/>
            <a:ext cx="8001000" cy="5849204"/>
          </a:xfrm>
        </p:spPr>
        <p:txBody>
          <a:bodyPr>
            <a:noAutofit/>
          </a:bodyPr>
          <a:lstStyle/>
          <a:p>
            <a:pPr marL="0" indent="0">
              <a:buNone/>
            </a:pPr>
            <a:endParaRPr lang="en-US" dirty="0"/>
          </a:p>
          <a:p>
            <a:r>
              <a:rPr lang="en-US" dirty="0"/>
              <a:t>Text </a:t>
            </a:r>
            <a:r>
              <a:rPr lang="en-US" b="1" dirty="0"/>
              <a:t>“Y” or “Yes” to 67587</a:t>
            </a:r>
            <a:r>
              <a:rPr lang="en-US" dirty="0"/>
              <a:t> to begin receiving text messages from the school district.</a:t>
            </a:r>
          </a:p>
          <a:p>
            <a:r>
              <a:rPr lang="en-US" dirty="0"/>
              <a:t>Websites: </a:t>
            </a:r>
          </a:p>
          <a:p>
            <a:pPr marL="0" indent="0">
              <a:buNone/>
            </a:pPr>
            <a:r>
              <a:rPr lang="en-US" dirty="0"/>
              <a:t>	</a:t>
            </a:r>
            <a:r>
              <a:rPr lang="en-US" b="1" dirty="0">
                <a:solidFill>
                  <a:srgbClr val="0070C0"/>
                </a:solidFill>
              </a:rPr>
              <a:t>https://pcsb.org/curtis-es</a:t>
            </a:r>
          </a:p>
          <a:p>
            <a:r>
              <a:rPr lang="en-US" dirty="0"/>
              <a:t> Facebook – Curtis Fundamental Elementary </a:t>
            </a:r>
            <a:endParaRPr lang="en-US" b="1" dirty="0">
              <a:solidFill>
                <a:srgbClr val="0070C0"/>
              </a:solidFill>
            </a:endParaRPr>
          </a:p>
          <a:p>
            <a:r>
              <a:rPr lang="en-US" dirty="0"/>
              <a:t>Make sure your email and phone are correct in the parent portal in order to receive school announcements/messages</a:t>
            </a:r>
          </a:p>
          <a:p>
            <a:r>
              <a:rPr lang="en-US" dirty="0"/>
              <a:t>Watch for emails from me regarding volunteer opportunities and information </a:t>
            </a:r>
          </a:p>
          <a:p>
            <a:r>
              <a:rPr lang="en-US" dirty="0"/>
              <a:t>Download the PCS App on your smart phone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19512">
            <a:off x="5569994" y="1797200"/>
            <a:ext cx="2822482" cy="1834613"/>
          </a:xfrm>
          <a:prstGeom prst="rect">
            <a:avLst/>
          </a:prstGeom>
        </p:spPr>
      </p:pic>
    </p:spTree>
    <p:extLst>
      <p:ext uri="{BB962C8B-B14F-4D97-AF65-F5344CB8AC3E}">
        <p14:creationId xmlns:p14="http://schemas.microsoft.com/office/powerpoint/2010/main" val="3850118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143000"/>
            <a:ext cx="6347713" cy="838200"/>
          </a:xfrm>
        </p:spPr>
        <p:txBody>
          <a:bodyPr>
            <a:normAutofit/>
          </a:bodyPr>
          <a:lstStyle/>
          <a:p>
            <a:r>
              <a:rPr lang="en-US" dirty="0">
                <a:solidFill>
                  <a:srgbClr val="0070C0"/>
                </a:solidFill>
                <a:latin typeface="Britannic Bold" pitchFamily="34" charset="0"/>
              </a:rPr>
              <a:t>Registration &amp; Reactivation</a:t>
            </a:r>
          </a:p>
        </p:txBody>
      </p:sp>
      <p:sp>
        <p:nvSpPr>
          <p:cNvPr id="3" name="Content Placeholder 2"/>
          <p:cNvSpPr>
            <a:spLocks noGrp="1"/>
          </p:cNvSpPr>
          <p:nvPr>
            <p:ph idx="1"/>
          </p:nvPr>
        </p:nvSpPr>
        <p:spPr>
          <a:xfrm>
            <a:off x="838200" y="2133600"/>
            <a:ext cx="6347714" cy="4343400"/>
          </a:xfrm>
        </p:spPr>
        <p:txBody>
          <a:bodyPr>
            <a:noAutofit/>
          </a:bodyPr>
          <a:lstStyle/>
          <a:p>
            <a:pPr algn="just"/>
            <a:r>
              <a:rPr lang="en-US" dirty="0"/>
              <a:t>All new volunteers must complete an online registration form and submit a copy of their driver’s license.  Processing and background checks can take about 2 - 3 weeks.  Due to a large number of applications this year, checks are taking longer.</a:t>
            </a:r>
          </a:p>
          <a:p>
            <a:pPr algn="just"/>
            <a:r>
              <a:rPr lang="en-US" dirty="0"/>
              <a:t>All volunteers need to reactivate by logging into the volunteer website and answering the questions provided.</a:t>
            </a:r>
          </a:p>
          <a:p>
            <a:pPr marL="0" indent="0"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229600" cy="792162"/>
          </a:xfrm>
        </p:spPr>
        <p:txBody>
          <a:bodyPr>
            <a:normAutofit/>
          </a:bodyPr>
          <a:lstStyle/>
          <a:p>
            <a:r>
              <a:rPr lang="en-US" sz="4000" dirty="0">
                <a:solidFill>
                  <a:srgbClr val="0070C0"/>
                </a:solidFill>
                <a:latin typeface="Britannic Bold" pitchFamily="34" charset="0"/>
              </a:rPr>
              <a:t>Volunteer Responsibilities</a:t>
            </a:r>
          </a:p>
        </p:txBody>
      </p:sp>
      <p:sp>
        <p:nvSpPr>
          <p:cNvPr id="3" name="Content Placeholder 2"/>
          <p:cNvSpPr>
            <a:spLocks noGrp="1"/>
          </p:cNvSpPr>
          <p:nvPr>
            <p:ph idx="1"/>
          </p:nvPr>
        </p:nvSpPr>
        <p:spPr>
          <a:xfrm>
            <a:off x="457200" y="762000"/>
            <a:ext cx="6705600" cy="5943600"/>
          </a:xfrm>
        </p:spPr>
        <p:txBody>
          <a:bodyPr>
            <a:noAutofit/>
          </a:bodyPr>
          <a:lstStyle/>
          <a:p>
            <a:pPr algn="just"/>
            <a:r>
              <a:rPr lang="en-US" sz="2000" b="1" dirty="0"/>
              <a:t>Dress Code</a:t>
            </a:r>
            <a:r>
              <a:rPr lang="en-US" sz="2000" dirty="0"/>
              <a:t>: You should dress comfortably, but remember that you are  a role model for our students.  (no  short-shorts, revealing tops or spaghetti straps)</a:t>
            </a:r>
          </a:p>
          <a:p>
            <a:pPr algn="just"/>
            <a:r>
              <a:rPr lang="en-US" sz="2000" b="1" dirty="0"/>
              <a:t>Parking </a:t>
            </a:r>
            <a:r>
              <a:rPr lang="en-US" sz="2000" dirty="0"/>
              <a:t>is available anywhere in the Milwaukee lot unless otherwise designated.</a:t>
            </a:r>
          </a:p>
          <a:p>
            <a:pPr algn="just"/>
            <a:r>
              <a:rPr lang="en-US" sz="2000" b="1" dirty="0"/>
              <a:t>Restrooms </a:t>
            </a:r>
            <a:r>
              <a:rPr lang="en-US" sz="2000" dirty="0"/>
              <a:t>available in the front office lobby or in the classrooms.</a:t>
            </a:r>
          </a:p>
          <a:p>
            <a:pPr algn="just"/>
            <a:r>
              <a:rPr lang="en-US" sz="2000" b="1" dirty="0"/>
              <a:t>No Siblings </a:t>
            </a:r>
            <a:r>
              <a:rPr lang="en-US" sz="2000" dirty="0"/>
              <a:t>due to insurance / liability reasons</a:t>
            </a:r>
          </a:p>
          <a:p>
            <a:pPr algn="just"/>
            <a:r>
              <a:rPr lang="en-US" sz="2000" b="1" dirty="0"/>
              <a:t>Confidentiality</a:t>
            </a:r>
            <a:r>
              <a:rPr lang="en-US" sz="2000" dirty="0"/>
              <a:t> school board policy dictates that you must  keep information you learn about a student to yourself.  A  misplaced comment can be devastating to a student, family, and the school volunteer program.  If you have questions or concerns, contact volunteer coordinator or front desk. Volunteers who consistently breach confidentiality will be  dismissed.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
            <a:ext cx="6553200" cy="6555641"/>
          </a:xfrm>
          <a:prstGeom prst="rect">
            <a:avLst/>
          </a:prstGeom>
        </p:spPr>
        <p:txBody>
          <a:bodyPr wrap="square">
            <a:spAutoFit/>
          </a:bodyPr>
          <a:lstStyle/>
          <a:p>
            <a:pPr marL="342900" indent="-342900" algn="just">
              <a:buClr>
                <a:schemeClr val="accent2"/>
              </a:buClr>
              <a:buSzPct val="125000"/>
              <a:buFont typeface="Wingdings" panose="05000000000000000000" pitchFamily="2" charset="2"/>
              <a:buChar char="Ø"/>
            </a:pPr>
            <a:r>
              <a:rPr lang="en-US" sz="2000" b="1" dirty="0"/>
              <a:t>Volunteer with a Purpose- </a:t>
            </a:r>
            <a:r>
              <a:rPr lang="en-US" sz="2000" dirty="0"/>
              <a:t>All volunteering should be coordinated ahead of time through a teacher, staff member or the volunteer coordinator.</a:t>
            </a:r>
          </a:p>
          <a:p>
            <a:pPr algn="just">
              <a:buClr>
                <a:schemeClr val="accent2"/>
              </a:buClr>
              <a:buSzPct val="125000"/>
            </a:pPr>
            <a:endParaRPr lang="en-US" sz="2000" b="1" dirty="0"/>
          </a:p>
          <a:p>
            <a:pPr marL="342900" indent="-342900" algn="just">
              <a:buClr>
                <a:schemeClr val="accent2"/>
              </a:buClr>
              <a:buSzPct val="125000"/>
              <a:buFont typeface="Wingdings" panose="05000000000000000000" pitchFamily="2" charset="2"/>
              <a:buChar char="Ø"/>
            </a:pPr>
            <a:r>
              <a:rPr lang="en-US" sz="2000" b="1" dirty="0"/>
              <a:t>Reliability-</a:t>
            </a:r>
            <a:r>
              <a:rPr lang="en-US" sz="2000" dirty="0"/>
              <a:t> is expected because teachers and staff plan for volunteer assistance.  We do understand that extenuating circumstances arise and you may not be able to make it.  In such case, please call the school as soon as possible and ask that the teacher or staff member be notified or email the staff member.</a:t>
            </a:r>
          </a:p>
          <a:p>
            <a:pPr algn="just">
              <a:buClr>
                <a:schemeClr val="accent2"/>
              </a:buClr>
              <a:buSzPct val="125000"/>
            </a:pPr>
            <a:endParaRPr lang="en-US" sz="2000" dirty="0"/>
          </a:p>
          <a:p>
            <a:pPr marL="342900" indent="-342900" algn="just">
              <a:buClr>
                <a:schemeClr val="accent2"/>
              </a:buClr>
              <a:buSzPct val="125000"/>
              <a:buFont typeface="Wingdings" panose="05000000000000000000" pitchFamily="2" charset="2"/>
              <a:buChar char="Ø"/>
            </a:pPr>
            <a:r>
              <a:rPr lang="en-US" sz="2000" b="1" dirty="0"/>
              <a:t>Student discipline</a:t>
            </a:r>
            <a:r>
              <a:rPr lang="en-US" sz="2000" dirty="0"/>
              <a:t> – As with employees, volunteers should not touch students in an aggressive or disciplinary nature.  It is the teacher’s responsibility to discipline the students.  </a:t>
            </a:r>
          </a:p>
          <a:p>
            <a:pPr algn="just">
              <a:buClr>
                <a:schemeClr val="accent2"/>
              </a:buClr>
              <a:buSzPct val="125000"/>
            </a:pPr>
            <a:endParaRPr lang="en-US" sz="2000" dirty="0"/>
          </a:p>
          <a:p>
            <a:pPr marL="342900" indent="-342900" algn="just">
              <a:buClr>
                <a:schemeClr val="accent2"/>
              </a:buClr>
              <a:buSzPct val="125000"/>
              <a:buFont typeface="Wingdings" panose="05000000000000000000" pitchFamily="2" charset="2"/>
              <a:buChar char="Ø"/>
            </a:pPr>
            <a:r>
              <a:rPr lang="en-US" sz="2000" b="1" dirty="0"/>
              <a:t>Reporting Abuse</a:t>
            </a:r>
            <a:r>
              <a:rPr lang="en-US" sz="2000" dirty="0"/>
              <a:t> – Any volunteer who suspects or has reason to believe that a child has been abused or maltreated must  report it to a school official</a:t>
            </a:r>
            <a:r>
              <a:rPr lang="en-US" dirty="0"/>
              <a:t> and report it to 1-800-96Abuse.</a:t>
            </a:r>
            <a:endParaRPr lang="en-US" sz="2000" dirty="0"/>
          </a:p>
        </p:txBody>
      </p:sp>
    </p:spTree>
    <p:extLst>
      <p:ext uri="{BB962C8B-B14F-4D97-AF65-F5344CB8AC3E}">
        <p14:creationId xmlns:p14="http://schemas.microsoft.com/office/powerpoint/2010/main" val="2279371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8229600" cy="868362"/>
          </a:xfrm>
        </p:spPr>
        <p:txBody>
          <a:bodyPr/>
          <a:lstStyle/>
          <a:p>
            <a:r>
              <a:rPr lang="en-US" dirty="0">
                <a:solidFill>
                  <a:srgbClr val="0070C0"/>
                </a:solidFill>
                <a:latin typeface="Britannic Bold" pitchFamily="34" charset="0"/>
              </a:rPr>
              <a:t>Volunteers &amp; Level 2</a:t>
            </a:r>
          </a:p>
        </p:txBody>
      </p:sp>
      <p:sp>
        <p:nvSpPr>
          <p:cNvPr id="3" name="Content Placeholder 2"/>
          <p:cNvSpPr>
            <a:spLocks noGrp="1"/>
          </p:cNvSpPr>
          <p:nvPr>
            <p:ph idx="1"/>
          </p:nvPr>
        </p:nvSpPr>
        <p:spPr>
          <a:xfrm>
            <a:off x="152400" y="1676400"/>
            <a:ext cx="7316572" cy="4800600"/>
          </a:xfrm>
        </p:spPr>
        <p:txBody>
          <a:bodyPr>
            <a:normAutofit fontScale="92500" lnSpcReduction="10000"/>
          </a:bodyPr>
          <a:lstStyle/>
          <a:p>
            <a:pPr algn="just"/>
            <a:r>
              <a:rPr lang="en-US" sz="2200" dirty="0"/>
              <a:t>All volunteers must be </a:t>
            </a:r>
            <a:r>
              <a:rPr lang="en-US" sz="2200" i="1" dirty="0"/>
              <a:t>supervised</a:t>
            </a:r>
            <a:r>
              <a:rPr lang="en-US" sz="2200" dirty="0"/>
              <a:t> by a staff member while on campus and working with a student(s) unless they have received a Level 2 Status.  </a:t>
            </a:r>
            <a:r>
              <a:rPr lang="en-US" sz="2200" dirty="0">
                <a:solidFill>
                  <a:srgbClr val="0070C0"/>
                </a:solidFill>
              </a:rPr>
              <a:t>(New) Level 1 volunteers must be accompanied by a Level 2 volunteer or a staff member to/from locations where they will be volunteering.</a:t>
            </a:r>
          </a:p>
          <a:p>
            <a:pPr algn="just"/>
            <a:r>
              <a:rPr lang="en-US" sz="2200" dirty="0"/>
              <a:t>Retired Teachers, Substitute Teachers, Law Enforcement, Healthcare Technicians, and other career professionals who have gone through the </a:t>
            </a:r>
            <a:r>
              <a:rPr lang="en-US" sz="2200" u="sng" dirty="0"/>
              <a:t>national</a:t>
            </a:r>
            <a:r>
              <a:rPr lang="en-US" sz="2200" dirty="0"/>
              <a:t> </a:t>
            </a:r>
            <a:r>
              <a:rPr lang="en-US" sz="2200" b="1" dirty="0"/>
              <a:t>FBI</a:t>
            </a:r>
            <a:r>
              <a:rPr lang="en-US" sz="2200" dirty="0"/>
              <a:t> fingerprint screening process to become Level 2 may be eligible to receive a badge provided they were processed within the last 5 years.</a:t>
            </a:r>
          </a:p>
          <a:p>
            <a:pPr algn="just"/>
            <a:r>
              <a:rPr lang="en-US" sz="2200" dirty="0"/>
              <a:t>For information on vendor locations, hours and how to send documentation of Level 2 obtained through your employer, please go to:</a:t>
            </a:r>
          </a:p>
          <a:p>
            <a:pPr marL="0" indent="0" algn="ctr">
              <a:buNone/>
            </a:pPr>
            <a:r>
              <a:rPr lang="en-US" sz="2800" b="1" dirty="0">
                <a:solidFill>
                  <a:srgbClr val="0070C0"/>
                </a:solidFill>
              </a:rPr>
              <a:t>  </a:t>
            </a:r>
            <a:r>
              <a:rPr lang="en-US" sz="2800" b="1" u="sng" dirty="0">
                <a:solidFill>
                  <a:srgbClr val="0070C0"/>
                </a:solidFill>
                <a:hlinkClick r:id="rId2"/>
              </a:rPr>
              <a:t>https://www.pcsb.org/Page/12334</a:t>
            </a:r>
            <a:endParaRPr lang="en-US" sz="2800" b="1" dirty="0">
              <a:solidFill>
                <a:srgbClr val="0070C0"/>
              </a:solidFill>
            </a:endParaRPr>
          </a:p>
          <a:p>
            <a:pPr marL="0" indent="0" algn="just">
              <a:buNone/>
            </a:pPr>
            <a:endParaRPr lang="en-US" dirty="0"/>
          </a:p>
        </p:txBody>
      </p:sp>
      <p:pic>
        <p:nvPicPr>
          <p:cNvPr id="5124" name="Picture 4" descr="C:\Documents and Settings\shipleyk\Local Settings\Temporary Internet Files\Content.IE5\WYTLXHYF\MC900023621[1].wmf"/>
          <p:cNvPicPr>
            <a:picLocks noChangeAspect="1" noChangeArrowheads="1"/>
          </p:cNvPicPr>
          <p:nvPr/>
        </p:nvPicPr>
        <p:blipFill>
          <a:blip r:embed="rId3" cstate="print"/>
          <a:srcRect/>
          <a:stretch>
            <a:fillRect/>
          </a:stretch>
        </p:blipFill>
        <p:spPr bwMode="auto">
          <a:xfrm>
            <a:off x="7007658" y="228600"/>
            <a:ext cx="1219200" cy="1219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800" dirty="0">
                <a:solidFill>
                  <a:srgbClr val="0070C0"/>
                </a:solidFill>
                <a:latin typeface="Britannic Bold" pitchFamily="34" charset="0"/>
              </a:rPr>
              <a:t>Signing in and Logging Hours</a:t>
            </a:r>
          </a:p>
        </p:txBody>
      </p:sp>
      <p:sp>
        <p:nvSpPr>
          <p:cNvPr id="3" name="Content Placeholder 2"/>
          <p:cNvSpPr>
            <a:spLocks noGrp="1"/>
          </p:cNvSpPr>
          <p:nvPr>
            <p:ph idx="1"/>
          </p:nvPr>
        </p:nvSpPr>
        <p:spPr>
          <a:xfrm>
            <a:off x="457200" y="914400"/>
            <a:ext cx="7010400" cy="5638800"/>
          </a:xfrm>
        </p:spPr>
        <p:txBody>
          <a:bodyPr>
            <a:noAutofit/>
          </a:bodyPr>
          <a:lstStyle/>
          <a:p>
            <a:r>
              <a:rPr lang="en-US" sz="1700" dirty="0"/>
              <a:t>Always check in/out at the front desk with your driver’s license.  </a:t>
            </a:r>
            <a:r>
              <a:rPr lang="en-US" sz="1700" u="sng" dirty="0"/>
              <a:t>If you are not a Level 2 volunteer, you will need to be escorted to/from your destination, so please be patient.</a:t>
            </a:r>
          </a:p>
          <a:p>
            <a:r>
              <a:rPr lang="en-US" sz="1700" dirty="0"/>
              <a:t>Always wear your volunteer nametag/sticker or level 2 badge on your upper body while on campus. </a:t>
            </a:r>
            <a:endParaRPr lang="en-US" sz="1700" b="1" dirty="0"/>
          </a:p>
          <a:p>
            <a:r>
              <a:rPr lang="en-US" sz="1700" dirty="0"/>
              <a:t>Remember to Log your volunteer Hours (</a:t>
            </a:r>
            <a:r>
              <a:rPr lang="en-US" sz="1700" b="1" i="1" dirty="0"/>
              <a:t>Does not work with Internet Explorer, tablets or smart phones</a:t>
            </a:r>
            <a:r>
              <a:rPr lang="en-US" sz="1700" dirty="0"/>
              <a:t>):</a:t>
            </a:r>
          </a:p>
          <a:p>
            <a:pPr marL="0" indent="0">
              <a:buNone/>
            </a:pPr>
            <a:r>
              <a:rPr lang="en-US" sz="1700" b="1" dirty="0"/>
              <a:t>STEP 1- </a:t>
            </a:r>
            <a:r>
              <a:rPr lang="en-US" sz="1700" dirty="0"/>
              <a:t>Login into: </a:t>
            </a:r>
            <a:r>
              <a:rPr lang="en-US" sz="1700" u="sng" dirty="0"/>
              <a:t>https://focus.pcsb.org</a:t>
            </a:r>
            <a:r>
              <a:rPr lang="en-US" sz="1700" u="sng" dirty="0">
                <a:solidFill>
                  <a:srgbClr val="0070C0"/>
                </a:solidFill>
              </a:rPr>
              <a:t>/volunteer </a:t>
            </a:r>
            <a:r>
              <a:rPr lang="en-US" sz="1700" u="sng" dirty="0"/>
              <a:t> </a:t>
            </a:r>
          </a:p>
          <a:p>
            <a:pPr marL="0" indent="0">
              <a:buNone/>
            </a:pPr>
            <a:r>
              <a:rPr lang="en-US" sz="1700" b="1" dirty="0"/>
              <a:t>STEP 2- </a:t>
            </a:r>
            <a:r>
              <a:rPr lang="en-US" sz="1700" dirty="0"/>
              <a:t>Sign into the Volunteer System using your </a:t>
            </a:r>
            <a:r>
              <a:rPr lang="en-US" sz="1700" dirty="0" err="1"/>
              <a:t>v.account</a:t>
            </a:r>
            <a:r>
              <a:rPr lang="en-US" sz="1700" dirty="0"/>
              <a:t> </a:t>
            </a:r>
          </a:p>
          <a:p>
            <a:r>
              <a:rPr lang="en-US" sz="1700" dirty="0"/>
              <a:t>Username: (v. last name first initial – not case sensitive)          </a:t>
            </a:r>
            <a:r>
              <a:rPr lang="en-US" sz="1700" b="1" dirty="0"/>
              <a:t>Username: </a:t>
            </a:r>
            <a:r>
              <a:rPr lang="en-US" sz="1700" i="1" dirty="0"/>
              <a:t>Example: </a:t>
            </a:r>
            <a:r>
              <a:rPr lang="en-US" sz="1700" dirty="0" err="1"/>
              <a:t>v.smithd</a:t>
            </a:r>
            <a:r>
              <a:rPr lang="en-US" sz="1700" dirty="0"/>
              <a:t> </a:t>
            </a:r>
            <a:r>
              <a:rPr lang="en-US" sz="1700" b="1" i="1" dirty="0">
                <a:solidFill>
                  <a:srgbClr val="7030A0"/>
                </a:solidFill>
              </a:rPr>
              <a:t>–*Common names may be different*</a:t>
            </a:r>
          </a:p>
          <a:p>
            <a:r>
              <a:rPr lang="en-US" sz="1700" dirty="0"/>
              <a:t>Password: Last Name (first letter capitalized) immediately followed by 4-digit birth year.                                                                                </a:t>
            </a:r>
            <a:r>
              <a:rPr lang="en-US" sz="1700" b="1" dirty="0"/>
              <a:t>Password: </a:t>
            </a:r>
            <a:r>
              <a:rPr lang="en-US" sz="1700" i="1" dirty="0"/>
              <a:t>Example</a:t>
            </a:r>
            <a:r>
              <a:rPr lang="en-US" sz="1700" dirty="0"/>
              <a:t>: Smith1975 </a:t>
            </a:r>
          </a:p>
          <a:p>
            <a:r>
              <a:rPr lang="en-US" sz="1700" i="1" dirty="0"/>
              <a:t>Click Submit </a:t>
            </a:r>
            <a:endParaRPr lang="en-US" sz="1700" dirty="0"/>
          </a:p>
          <a:p>
            <a:pPr marL="0" indent="0">
              <a:buNone/>
            </a:pPr>
            <a:r>
              <a:rPr lang="en-US" sz="1700" b="1" dirty="0"/>
              <a:t>STEP 3- Click </a:t>
            </a:r>
            <a:r>
              <a:rPr lang="en-US" sz="1700" dirty="0"/>
              <a:t>on </a:t>
            </a:r>
            <a:r>
              <a:rPr lang="en-US" sz="1700" b="1" u="sng" dirty="0"/>
              <a:t>Here</a:t>
            </a:r>
            <a:r>
              <a:rPr lang="en-US" sz="1700" b="1" dirty="0"/>
              <a:t> </a:t>
            </a:r>
            <a:r>
              <a:rPr lang="en-US" sz="1700" dirty="0"/>
              <a:t>to enter Volunteer Hours (left side of screen) </a:t>
            </a:r>
          </a:p>
        </p:txBody>
      </p:sp>
    </p:spTree>
    <p:extLst>
      <p:ext uri="{BB962C8B-B14F-4D97-AF65-F5344CB8AC3E}">
        <p14:creationId xmlns:p14="http://schemas.microsoft.com/office/powerpoint/2010/main" val="15267568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1183</TotalTime>
  <Words>1183</Words>
  <Application>Microsoft Office PowerPoint</Application>
  <PresentationFormat>On-screen Show (4:3)</PresentationFormat>
  <Paragraphs>105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Britannic Bold</vt:lpstr>
      <vt:lpstr>Trebuchet MS</vt:lpstr>
      <vt:lpstr>Wingdings</vt:lpstr>
      <vt:lpstr>Wingdings 3</vt:lpstr>
      <vt:lpstr>Facet</vt:lpstr>
      <vt:lpstr>Family &amp; Community Relations</vt:lpstr>
      <vt:lpstr>Why Volunteer?</vt:lpstr>
      <vt:lpstr>How to Reach Me, Holly Wintermeier</vt:lpstr>
      <vt:lpstr>Stay Connected!</vt:lpstr>
      <vt:lpstr>Registration &amp; Reactivation</vt:lpstr>
      <vt:lpstr>Volunteer Responsibilities</vt:lpstr>
      <vt:lpstr>PowerPoint Presentation</vt:lpstr>
      <vt:lpstr>Volunteers &amp; Level 2</vt:lpstr>
      <vt:lpstr>Signing in and Logging Hours</vt:lpstr>
      <vt:lpstr>PowerPoint Presentation</vt:lpstr>
      <vt:lpstr>PowerPoint Presentation</vt:lpstr>
      <vt:lpstr>To Update Your Profile Information:</vt:lpstr>
      <vt:lpstr>Community &amp; Business Partnerships How can you support our school? 3M’s</vt:lpstr>
      <vt:lpstr>Volunteer Opportunities</vt:lpstr>
      <vt:lpstr>The Great American  Teach-In</vt:lpstr>
    </vt:vector>
  </TitlesOfParts>
  <Company>pcsb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&amp; Community Relations</dc:title>
  <dc:creator>pbsb</dc:creator>
  <cp:lastModifiedBy>Keller Jacalyn</cp:lastModifiedBy>
  <cp:revision>123</cp:revision>
  <dcterms:created xsi:type="dcterms:W3CDTF">2012-10-01T16:50:23Z</dcterms:created>
  <dcterms:modified xsi:type="dcterms:W3CDTF">2019-09-17T13:39:03Z</dcterms:modified>
</cp:coreProperties>
</file>